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  <p:embeddedFont>
      <p:font typeface="Merriweather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763C15-5F39-43E5-9EEB-78CFF33A5569}">
  <a:tblStyle styleId="{AD763C15-5F39-43E5-9EEB-78CFF33A556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Lato-regular.fntdata"/><Relationship Id="rId27" Type="http://schemas.openxmlformats.org/officeDocument/2006/relationships/font" Target="fonts/Montserra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Lato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4.xml"/><Relationship Id="rId33" Type="http://schemas.openxmlformats.org/officeDocument/2006/relationships/font" Target="fonts/RobotoMono-bold.fntdata"/><Relationship Id="rId10" Type="http://schemas.openxmlformats.org/officeDocument/2006/relationships/slide" Target="slides/slide3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6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5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8.xml"/><Relationship Id="rId37" Type="http://schemas.openxmlformats.org/officeDocument/2006/relationships/font" Target="fonts/Merriweather-bold.fntdata"/><Relationship Id="rId14" Type="http://schemas.openxmlformats.org/officeDocument/2006/relationships/slide" Target="slides/slide7.xml"/><Relationship Id="rId36" Type="http://schemas.openxmlformats.org/officeDocument/2006/relationships/font" Target="fonts/Merriweather-regular.fntdata"/><Relationship Id="rId17" Type="http://schemas.openxmlformats.org/officeDocument/2006/relationships/slide" Target="slides/slide10.xml"/><Relationship Id="rId39" Type="http://schemas.openxmlformats.org/officeDocument/2006/relationships/font" Target="fonts/Merriweather-boldItalic.fntdata"/><Relationship Id="rId16" Type="http://schemas.openxmlformats.org/officeDocument/2006/relationships/slide" Target="slides/slide9.xml"/><Relationship Id="rId38" Type="http://schemas.openxmlformats.org/officeDocument/2006/relationships/font" Target="fonts/Merriweather-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c82db5ff89_2_12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g3c82db5ff89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c82db5ff89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3c82db5ff89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c82db5ff89_2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g3c82db5ff89_2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c82db5ff89_2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3c82db5ff89_2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c82db5ff89_2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3c82db5ff89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c82db5ff89_2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Google Shape;190;g3c82db5ff89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c82db5ff89_2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3c82db5ff89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c82db5ff89_2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3c82db5ff89_2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c82db5ff89_2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3c82db5ff89_2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c82db5ff89_2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g3c82db5ff89_2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c82db5ff89_2_1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g3c82db5ff89_2_1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c82db5ff89_2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3c82db5ff89_2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6" name="Google Shape;56;p14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6" name="Google Shape;66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" name="Google Shape;6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73" name="Google Shape;73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5" name="Google Shape;75;p16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1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7" name="Google Shape;77;p16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7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81" name="Google Shape;81;p1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17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1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17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7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7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" name="Google Shape;96;p17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" name="Google Shape;97;p1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17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1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3" name="Google Shape;103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5" name="Google Shape;10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7" name="Google Shape;107;p1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1" name="Google Shape;111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3" name="Google Shape;11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2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7" name="Google Shape;117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2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0" name="Google Shape;120;p2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2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24" name="Google Shape;124;p2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2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2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2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2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2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2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2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2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2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2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2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2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2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2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2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2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2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2" name="Google Shape;142;p2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22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46" name="Google Shape;146;p22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2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9" name="Google Shape;14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2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52" name="Google Shape;152;p2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2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2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2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2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2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2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2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2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2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2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2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0" name="Google Shape;170;p23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1" name="Google Shape;171;p23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type="ctrTitle"/>
          </p:nvPr>
        </p:nvSpPr>
        <p:spPr>
          <a:xfrm>
            <a:off x="3521150" y="17502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"/>
              <a:t>Clean Code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t/>
            </a:r>
            <a:endParaRPr/>
          </a:p>
        </p:txBody>
      </p:sp>
      <p:sp>
        <p:nvSpPr>
          <p:cNvPr id="180" name="Google Shape;180;p25"/>
          <p:cNvSpPr txBox="1"/>
          <p:nvPr>
            <p:ph idx="1" type="subTitle"/>
          </p:nvPr>
        </p:nvSpPr>
        <p:spPr>
          <a:xfrm>
            <a:off x="3505250" y="2907525"/>
            <a:ext cx="5049300" cy="15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“Any fool can write code that a computer can understand.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Good programmers write code that humans can understand.”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/>
              <a:t>— Martin Fowler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181" name="Google Shape;181;p25"/>
          <p:cNvSpPr txBox="1"/>
          <p:nvPr>
            <p:ph idx="1" type="subTitle"/>
          </p:nvPr>
        </p:nvSpPr>
        <p:spPr>
          <a:xfrm>
            <a:off x="3894650" y="4232125"/>
            <a:ext cx="5049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225"/>
              <a:t>Prepared by: Ali Khalaf</a:t>
            </a:r>
            <a:endParaRPr sz="1225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Naming Case Types</a:t>
            </a:r>
            <a:endParaRPr/>
          </a:p>
        </p:txBody>
      </p:sp>
      <p:graphicFrame>
        <p:nvGraphicFramePr>
          <p:cNvPr id="247" name="Google Shape;247;p34"/>
          <p:cNvGraphicFramePr/>
          <p:nvPr/>
        </p:nvGraphicFramePr>
        <p:xfrm>
          <a:off x="952500" y="19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{AD763C15-5F39-43E5-9EEB-78CFF33A5569}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100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Case Type</a:t>
                      </a:r>
                      <a:endParaRPr b="1" sz="14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Example</a:t>
                      </a:r>
                      <a:endParaRPr b="1" sz="14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Used In</a:t>
                      </a:r>
                      <a:endParaRPr b="1" sz="14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" sz="14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Typical Usage</a:t>
                      </a:r>
                      <a:endParaRPr b="1" sz="14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snake_case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is_valid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Variables, Functions, Methods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camelCase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isValid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Java, JavaScript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Variables, Functions, Methods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PascalCase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AdminRole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Python, Java, JS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Classes, Types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kebab-case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50"/>
                        <a:buFont typeface="Arial"/>
                        <a:buNone/>
                      </a:pPr>
                      <a:r>
                        <a:rPr lang="en" sz="1050" u="none" cap="none" strike="noStrike">
                          <a:solidFill>
                            <a:schemeClr val="lt1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&lt;side-drawer&gt;</a:t>
                      </a:r>
                      <a:endParaRPr sz="1050" u="none" cap="none" strike="noStrike">
                        <a:solidFill>
                          <a:schemeClr val="lt1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HTML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Custom HTML/Web Components</a:t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>
                        <a:solidFill>
                          <a:schemeClr val="lt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Code Smells &amp; Refactoring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35"/>
          <p:cNvSpPr txBox="1"/>
          <p:nvPr/>
        </p:nvSpPr>
        <p:spPr>
          <a:xfrm>
            <a:off x="258275" y="1620100"/>
            <a:ext cx="4612200" cy="23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" sz="14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Common Smells</a:t>
            </a:r>
            <a:r>
              <a:rPr b="0" i="0" lang="en" sz="1400" u="sng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400" u="sng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rabicPeriod"/>
            </a:pPr>
            <a:r>
              <a:rPr b="1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Long Methods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Functions &gt; 20 lines → Break into smaller methods.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rabicPeriod"/>
            </a:pPr>
            <a:r>
              <a:rPr b="1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Primitive Obsession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Overusing primitives (e.g., </a:t>
            </a:r>
            <a:r>
              <a:rPr b="0" i="0" lang="en" sz="10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String phone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→ Replace with objects (</a:t>
            </a:r>
            <a:r>
              <a:rPr b="0" i="0" lang="en" sz="10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PhoneNumber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class).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rabicPeriod"/>
            </a:pPr>
            <a:r>
              <a:rPr b="1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Data Clumps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Groups of variables passed together (e.g., </a:t>
            </a:r>
            <a:r>
              <a:rPr b="0" i="0" lang="en" sz="10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x, y, z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 → Encapsulate into a class (</a:t>
            </a:r>
            <a:r>
              <a:rPr b="0" i="0" lang="en" sz="10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Point3D</a:t>
            </a: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1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54" name="Google Shape;254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2088" y="1414450"/>
            <a:ext cx="4867275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59" name="Google Shape;25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342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6"/>
          <p:cNvSpPr/>
          <p:nvPr/>
        </p:nvSpPr>
        <p:spPr>
          <a:xfrm>
            <a:off x="3898851" y="372219"/>
            <a:ext cx="4677900" cy="4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600"/>
              <a:buFont typeface="Merriweather"/>
              <a:buNone/>
            </a:pPr>
            <a:r>
              <a:rPr b="0" i="0" lang="en" sz="260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Principles of Clean Code</a:t>
            </a:r>
            <a:endParaRPr b="0" i="0" sz="2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36"/>
          <p:cNvSpPr/>
          <p:nvPr/>
        </p:nvSpPr>
        <p:spPr>
          <a:xfrm>
            <a:off x="3898851" y="1144042"/>
            <a:ext cx="302100" cy="302100"/>
          </a:xfrm>
          <a:prstGeom prst="roundRect">
            <a:avLst>
              <a:gd fmla="val 18668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6"/>
          <p:cNvSpPr/>
          <p:nvPr/>
        </p:nvSpPr>
        <p:spPr>
          <a:xfrm>
            <a:off x="4005560" y="1194346"/>
            <a:ext cx="885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36"/>
          <p:cNvSpPr/>
          <p:nvPr/>
        </p:nvSpPr>
        <p:spPr>
          <a:xfrm>
            <a:off x="4335140" y="1144042"/>
            <a:ext cx="16899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300"/>
              <a:buFont typeface="Merriweather"/>
              <a:buNone/>
            </a:pPr>
            <a:r>
              <a:rPr b="0" i="0" lang="en" sz="13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Agile Craftsmanship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36"/>
          <p:cNvSpPr/>
          <p:nvPr/>
        </p:nvSpPr>
        <p:spPr>
          <a:xfrm>
            <a:off x="4335140" y="1434257"/>
            <a:ext cx="43389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000"/>
              <a:buFont typeface="Merriweather"/>
              <a:buNone/>
            </a:pP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Clean code enables agility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3898851" y="1934245"/>
            <a:ext cx="302100" cy="302100"/>
          </a:xfrm>
          <a:prstGeom prst="roundRect">
            <a:avLst>
              <a:gd fmla="val 18668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6"/>
          <p:cNvSpPr/>
          <p:nvPr/>
        </p:nvSpPr>
        <p:spPr>
          <a:xfrm>
            <a:off x="3989636" y="1984549"/>
            <a:ext cx="1203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6"/>
          <p:cNvSpPr/>
          <p:nvPr/>
        </p:nvSpPr>
        <p:spPr>
          <a:xfrm>
            <a:off x="4335140" y="1934245"/>
            <a:ext cx="18651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300"/>
              <a:buFont typeface="Merriweather"/>
              <a:buNone/>
            </a:pPr>
            <a:r>
              <a:rPr b="0" i="0" lang="en" sz="13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Relentless Refactoring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36"/>
          <p:cNvSpPr/>
          <p:nvPr/>
        </p:nvSpPr>
        <p:spPr>
          <a:xfrm>
            <a:off x="4335140" y="2224459"/>
            <a:ext cx="43389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000"/>
              <a:buFont typeface="Merriweather"/>
              <a:buNone/>
            </a:pP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improvement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36"/>
          <p:cNvSpPr/>
          <p:nvPr/>
        </p:nvSpPr>
        <p:spPr>
          <a:xfrm>
            <a:off x="3898851" y="2724448"/>
            <a:ext cx="302100" cy="302100"/>
          </a:xfrm>
          <a:prstGeom prst="roundRect">
            <a:avLst>
              <a:gd fmla="val 18668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6"/>
          <p:cNvSpPr/>
          <p:nvPr/>
        </p:nvSpPr>
        <p:spPr>
          <a:xfrm>
            <a:off x="3993505" y="2774752"/>
            <a:ext cx="1128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36"/>
          <p:cNvSpPr/>
          <p:nvPr/>
        </p:nvSpPr>
        <p:spPr>
          <a:xfrm>
            <a:off x="4335140" y="2724448"/>
            <a:ext cx="16782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300"/>
              <a:buFont typeface="Merriweather"/>
              <a:buNone/>
            </a:pPr>
            <a:r>
              <a:rPr b="0" i="0" lang="en" sz="13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Readability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36"/>
          <p:cNvSpPr/>
          <p:nvPr/>
        </p:nvSpPr>
        <p:spPr>
          <a:xfrm>
            <a:off x="4335140" y="3014663"/>
            <a:ext cx="43389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000"/>
              <a:buFont typeface="Merriweather"/>
              <a:buNone/>
            </a:pP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Prioritize clarity over complexity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6"/>
          <p:cNvSpPr/>
          <p:nvPr/>
        </p:nvSpPr>
        <p:spPr>
          <a:xfrm>
            <a:off x="3898851" y="3514651"/>
            <a:ext cx="302100" cy="302100"/>
          </a:xfrm>
          <a:prstGeom prst="roundRect">
            <a:avLst>
              <a:gd fmla="val 18668" name="adj"/>
            </a:avLst>
          </a:prstGeom>
          <a:solidFill>
            <a:srgbClr val="003180"/>
          </a:solidFill>
          <a:ln cap="flat" cmpd="sng" w="9525">
            <a:solidFill>
              <a:srgbClr val="194A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57150" lIns="57150" spcFirstLastPara="1" rIns="57150" wrap="square" tIns="571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36"/>
          <p:cNvSpPr/>
          <p:nvPr/>
        </p:nvSpPr>
        <p:spPr>
          <a:xfrm>
            <a:off x="3985022" y="3564954"/>
            <a:ext cx="129600" cy="2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600"/>
              <a:buFont typeface="Merriweather"/>
              <a:buNone/>
            </a:pPr>
            <a:r>
              <a:rPr b="0" i="0" lang="en" sz="16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4</a:t>
            </a:r>
            <a:endParaRPr b="0" i="0" sz="1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36"/>
          <p:cNvSpPr/>
          <p:nvPr/>
        </p:nvSpPr>
        <p:spPr>
          <a:xfrm>
            <a:off x="4335140" y="3514651"/>
            <a:ext cx="1678200" cy="2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300"/>
              <a:buFont typeface="Merriweather"/>
              <a:buNone/>
            </a:pPr>
            <a:r>
              <a:rPr b="0" i="0" lang="en" sz="13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Future-Proof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6"/>
          <p:cNvSpPr/>
          <p:nvPr/>
        </p:nvSpPr>
        <p:spPr>
          <a:xfrm>
            <a:off x="4335140" y="3804866"/>
            <a:ext cx="43389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000"/>
              <a:buFont typeface="Merriweather"/>
              <a:buNone/>
            </a:pP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Maintainable, understandable code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36"/>
          <p:cNvSpPr/>
          <p:nvPr/>
        </p:nvSpPr>
        <p:spPr>
          <a:xfrm>
            <a:off x="3898851" y="4170611"/>
            <a:ext cx="47754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63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000"/>
              <a:buFont typeface="Merriweather"/>
              <a:buNone/>
            </a:pP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Reference: </a:t>
            </a:r>
            <a:r>
              <a:rPr b="0" i="1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Clean Code</a:t>
            </a:r>
            <a:r>
              <a:rPr b="0" i="0" lang="en" sz="10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by Robert C. Martin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What is Clean Code?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sp>
        <p:nvSpPr>
          <p:cNvPr id="187" name="Google Shape;187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Myth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: “If it works, it’s clean.” → 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False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Truth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: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Readable, maintainable, and self-explanatory.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Written for 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people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, not just machines.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Why Care?</a:t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Developers spend 80% of time </a:t>
            </a: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reading</a:t>
            </a:r>
            <a:r>
              <a:rPr lang="en" sz="1500">
                <a:latin typeface="Roboto"/>
                <a:ea typeface="Roboto"/>
                <a:cs typeface="Roboto"/>
                <a:sym typeface="Roboto"/>
              </a:rPr>
              <a:t> code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Critical for team collaboration, debugging, and future updates.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lang="en" sz="1500">
                <a:latin typeface="Roboto"/>
                <a:ea typeface="Roboto"/>
                <a:cs typeface="Roboto"/>
                <a:sym typeface="Roboto"/>
              </a:rPr>
              <a:t>You are not only a programmer you are an AUTHOR!!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Naming Principles</a:t>
            </a:r>
            <a:endParaRPr/>
          </a:p>
        </p:txBody>
      </p:sp>
      <p:sp>
        <p:nvSpPr>
          <p:cNvPr id="193" name="Google Shape;193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Meaningful Names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Replace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b="1" lang="en" sz="1050">
                <a:latin typeface="Roboto Mono"/>
                <a:ea typeface="Roboto Mono"/>
                <a:cs typeface="Roboto Mono"/>
                <a:sym typeface="Roboto Mono"/>
              </a:rPr>
              <a:t>u”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with “</a:t>
            </a:r>
            <a:r>
              <a:rPr b="1" lang="en" sz="1050">
                <a:latin typeface="Roboto Mono"/>
                <a:ea typeface="Roboto Mono"/>
                <a:cs typeface="Roboto Mono"/>
                <a:sym typeface="Roboto Mono"/>
              </a:rPr>
              <a:t>user”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b="1" lang="en" sz="1050">
                <a:latin typeface="Roboto Mono"/>
                <a:ea typeface="Roboto Mono"/>
                <a:cs typeface="Roboto Mono"/>
                <a:sym typeface="Roboto Mono"/>
              </a:rPr>
              <a:t>v”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with 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b="1" lang="en" sz="1050">
                <a:latin typeface="Roboto Mono"/>
                <a:ea typeface="Roboto Mono"/>
                <a:cs typeface="Roboto Mono"/>
                <a:sym typeface="Roboto Mono"/>
              </a:rPr>
              <a:t>isValid”</a:t>
            </a: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.</a:t>
            </a:r>
            <a:endParaRPr b="1"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Avoid "noise words" like “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data”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, “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info”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(e.g.,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userData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→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user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).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Consistency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Use the same term across the codebase (e.g.,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fetch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vs.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retrieve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).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Avoid Redundancy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Class names should not repeat the context (e.g.,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Car.carSpeed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 → </a:t>
            </a:r>
            <a:r>
              <a:rPr lang="en" sz="1050">
                <a:latin typeface="Roboto Mono"/>
                <a:ea typeface="Roboto Mono"/>
                <a:cs typeface="Roboto Mono"/>
                <a:sym typeface="Roboto Mono"/>
              </a:rPr>
              <a:t>Car.speed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).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194" name="Google Shape;19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1263" y="3176455"/>
            <a:ext cx="4961475" cy="14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8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Naming Anti-Patterns &amp; Best Practices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0" name="Google Shape;200;p28"/>
          <p:cNvSpPr/>
          <p:nvPr/>
        </p:nvSpPr>
        <p:spPr>
          <a:xfrm>
            <a:off x="380136" y="1551073"/>
            <a:ext cx="19284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1500"/>
              <a:buFont typeface="Merriweather"/>
              <a:buNone/>
            </a:pPr>
            <a:r>
              <a:rPr b="0" i="0" lang="en" sz="1500" u="none" cap="none" strike="noStrike">
                <a:solidFill>
                  <a:srgbClr val="F5F0F0"/>
                </a:solidFill>
                <a:latin typeface="Roboto"/>
                <a:ea typeface="Roboto"/>
                <a:cs typeface="Roboto"/>
                <a:sym typeface="Roboto"/>
              </a:rPr>
              <a:t>Anti-Patterns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286061" y="1946286"/>
            <a:ext cx="3843900" cy="2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2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Cryptic Abbreviations: ordSts → orderStatus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2" name="Google Shape;202;p28"/>
          <p:cNvSpPr/>
          <p:nvPr/>
        </p:nvSpPr>
        <p:spPr>
          <a:xfrm>
            <a:off x="286062" y="2247000"/>
            <a:ext cx="4129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2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Misleading Names: accountsList (if not List) → accounts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28"/>
          <p:cNvSpPr/>
          <p:nvPr/>
        </p:nvSpPr>
        <p:spPr>
          <a:xfrm>
            <a:off x="286049" y="2520796"/>
            <a:ext cx="38439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2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Magic Numbers: if (status == 2) → ORDER_COMPLETED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4605218" y="1551073"/>
            <a:ext cx="1928400" cy="2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1500"/>
              <a:buFont typeface="Merriweather"/>
              <a:buNone/>
            </a:pPr>
            <a:r>
              <a:rPr b="0" i="0" lang="en" sz="1500" u="none" cap="none" strike="noStrike">
                <a:solidFill>
                  <a:srgbClr val="F5F0F0"/>
                </a:solidFill>
                <a:latin typeface="Roboto"/>
                <a:ea typeface="Roboto"/>
                <a:cs typeface="Roboto"/>
                <a:sym typeface="Roboto"/>
              </a:rPr>
              <a:t>Best Practices</a:t>
            </a:r>
            <a:endParaRPr b="0" i="0" sz="15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4415563" y="1946275"/>
            <a:ext cx="44424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2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Pronounceable Names: genymdhms → generationTimestamp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4415563" y="2247000"/>
            <a:ext cx="41295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2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Searchable Names: MAX_ORDERS_PER_DAY instead of 100</a:t>
            </a:r>
            <a:endParaRPr b="0" i="0" sz="12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712063" y="3076245"/>
            <a:ext cx="7833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200"/>
              <a:buFont typeface="Merriweather"/>
              <a:buNone/>
            </a:pPr>
            <a:r>
              <a:rPr b="0" i="0" lang="en" sz="14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Naming is technical communication. A good name answers: </a:t>
            </a:r>
            <a:endParaRPr b="0" i="0" sz="1400" u="none" cap="none" strike="noStrike">
              <a:solidFill>
                <a:srgbClr val="E2E6E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Roboto"/>
              <a:buChar char="●"/>
            </a:pPr>
            <a:r>
              <a:rPr b="0" i="1" lang="en" sz="14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Why it exists?</a:t>
            </a:r>
            <a:endParaRPr b="0" i="1" sz="1400" u="none" cap="none" strike="noStrike">
              <a:solidFill>
                <a:srgbClr val="E2E6E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Roboto"/>
              <a:buChar char="●"/>
            </a:pPr>
            <a:r>
              <a:rPr b="0" i="1" lang="en" sz="14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What it does?</a:t>
            </a:r>
            <a:endParaRPr b="0" i="1" sz="1400" u="none" cap="none" strike="noStrike">
              <a:solidFill>
                <a:srgbClr val="E2E6E9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Roboto"/>
              <a:buChar char="●"/>
            </a:pPr>
            <a:r>
              <a:rPr b="0" i="1" lang="en" sz="1400" u="none" cap="none" strike="noStrike">
                <a:solidFill>
                  <a:srgbClr val="E2E6E9"/>
                </a:solidFill>
                <a:latin typeface="Roboto"/>
                <a:ea typeface="Roboto"/>
                <a:cs typeface="Roboto"/>
                <a:sym typeface="Roboto"/>
              </a:rPr>
              <a:t>How it’s used?</a:t>
            </a:r>
            <a:endParaRPr b="0" i="1" sz="1400" u="none" cap="none" strike="noStrik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Functions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Google Shape;213;p29"/>
          <p:cNvSpPr txBox="1"/>
          <p:nvPr/>
        </p:nvSpPr>
        <p:spPr>
          <a:xfrm>
            <a:off x="752675" y="1625250"/>
            <a:ext cx="49296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Do One Thing: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Single responsibility.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Small: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≤ 20 lines.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DRY: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Eliminate duplication.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86000" y="1443350"/>
            <a:ext cx="3895825" cy="2627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0"/>
          <p:cNvSpPr txBox="1"/>
          <p:nvPr/>
        </p:nvSpPr>
        <p:spPr>
          <a:xfrm>
            <a:off x="801800" y="2849925"/>
            <a:ext cx="6427500" cy="13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Good Comments:</a:t>
            </a:r>
            <a:endParaRPr b="0" i="0" sz="19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Legal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   // Copyright 2023, Company X.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Warnings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   // WARNING: Costs $0.01 per call.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Complex Logic: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   // Uses SHA-256 for secure hashing.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0" name="Google Shape;220;p30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Comments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1" name="Google Shape;221;p30"/>
          <p:cNvSpPr txBox="1"/>
          <p:nvPr/>
        </p:nvSpPr>
        <p:spPr>
          <a:xfrm>
            <a:off x="693675" y="1605375"/>
            <a:ext cx="6427500" cy="10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en" sz="19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Comments to Avoid</a:t>
            </a:r>
            <a:r>
              <a:rPr b="0" i="0" lang="en" sz="19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9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Redundant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   </a:t>
            </a:r>
            <a:r>
              <a:rPr b="0" i="0" lang="en" sz="13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// increment count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→ </a:t>
            </a:r>
            <a:r>
              <a:rPr b="0" i="0" lang="en" sz="13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count++;</a:t>
            </a:r>
            <a:endParaRPr b="0" i="0" sz="1350" u="none" cap="none" strike="noStrike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Outdated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    </a:t>
            </a:r>
            <a:r>
              <a:rPr b="0" i="0" lang="en" sz="1350" u="none" cap="none" strike="noStrike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// TODO: Fix in 2020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(still there in 2025).</a:t>
            </a:r>
            <a:endParaRPr b="1" i="0" sz="18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Formatting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693675" y="1472525"/>
            <a:ext cx="6774300" cy="280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Vertical Formatting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Group related code (e.g., variable declarations near usage).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Separate concepts with blank lines.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Functions should be short enough to fit on one screen (~20 lines).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Horizontal Formatting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Limit line length to </a:t>
            </a: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80–120 characters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 (improves readability).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 indentation consistently (e.g., 2/4 spaces).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●"/>
            </a:pPr>
            <a:r>
              <a:rPr b="1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Team Consistency</a:t>
            </a: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Agree on formatting rules (tabs vs. spaces, brace placement).</a:t>
            </a:r>
            <a:endParaRPr b="0" i="0" sz="15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oboto"/>
              <a:buChar char="○"/>
            </a:pPr>
            <a:r>
              <a:rPr b="0" i="0" lang="en" sz="15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 IDE auto-formatters (e.g., Prettier, IntelliJ).</a:t>
            </a:r>
            <a:endParaRPr b="1" i="0" sz="2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/>
          <p:nvPr/>
        </p:nvSpPr>
        <p:spPr>
          <a:xfrm>
            <a:off x="1026199" y="513680"/>
            <a:ext cx="7406100" cy="4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rPr b="0" i="0" lang="en" sz="2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Formatting</a:t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000"/>
              <a:buFont typeface="Merriweather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33" name="Google Shape;233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71675" y="1281005"/>
            <a:ext cx="6915150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537625" y="1400050"/>
            <a:ext cx="32415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The Boy Scout Rule</a:t>
            </a:r>
            <a:endParaRPr/>
          </a:p>
        </p:txBody>
      </p:sp>
      <p:sp>
        <p:nvSpPr>
          <p:cNvPr id="239" name="Google Shape;239;p33"/>
          <p:cNvSpPr txBox="1"/>
          <p:nvPr>
            <p:ph idx="1" type="subTitle"/>
          </p:nvPr>
        </p:nvSpPr>
        <p:spPr>
          <a:xfrm>
            <a:off x="901325" y="1811450"/>
            <a:ext cx="3485100" cy="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i="1" lang="en" sz="1400">
                <a:latin typeface="Roboto"/>
                <a:ea typeface="Roboto"/>
                <a:cs typeface="Roboto"/>
                <a:sym typeface="Roboto"/>
              </a:rPr>
              <a:t>"Leave the code cleaner than you found it."</a:t>
            </a:r>
            <a:endParaRPr sz="1500"/>
          </a:p>
        </p:txBody>
      </p:sp>
      <p:sp>
        <p:nvSpPr>
          <p:cNvPr id="240" name="Google Shape;240;p33"/>
          <p:cNvSpPr txBox="1"/>
          <p:nvPr>
            <p:ph idx="2" type="body"/>
          </p:nvPr>
        </p:nvSpPr>
        <p:spPr>
          <a:xfrm>
            <a:off x="4685950" y="1703975"/>
            <a:ext cx="41769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How to Apply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Fix small issues: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lphaL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Rename a confusing variable.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lphaL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Break up a long function.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AutoNum type="alphaLcPeriod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Delete a redundant comment.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Roboto"/>
                <a:ea typeface="Roboto"/>
                <a:cs typeface="Roboto"/>
                <a:sym typeface="Roboto"/>
              </a:rPr>
              <a:t>Impact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: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Prevents "broken windows" (minor issues → chaos).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Gradual improvement without massive rewrites.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/>
          </a:p>
        </p:txBody>
      </p:sp>
      <p:pic>
        <p:nvPicPr>
          <p:cNvPr id="241" name="Google Shape;241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79275" y="2320850"/>
            <a:ext cx="2565499" cy="256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